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63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6E02BF0-D276-4711-A33A-6F91081F3866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4AE802-3B22-4040-9EEE-BC9BA746251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678258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140000">
            <a:off x="817112" y="1730403"/>
            <a:ext cx="5648623" cy="1204306"/>
          </a:xfrm>
        </p:spPr>
        <p:txBody>
          <a:bodyPr bIns="9144"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40000">
            <a:off x="1212277" y="2470925"/>
            <a:ext cx="6511131" cy="329259"/>
          </a:xfrm>
        </p:spPr>
        <p:txBody>
          <a:bodyPr tIns="9144">
            <a:normAutofit/>
          </a:bodyPr>
          <a:lstStyle>
            <a:lvl1pPr marL="0" indent="0" algn="l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467836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467836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Freeform 7"/>
          <p:cNvSpPr/>
          <p:nvPr/>
        </p:nvSpPr>
        <p:spPr>
          <a:xfrm>
            <a:off x="-2380" y="-925"/>
            <a:ext cx="9146380" cy="6858925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2002901">
                <a:moveTo>
                  <a:pt x="0" y="2002901"/>
                </a:moveTo>
                <a:lnTo>
                  <a:pt x="2836585" y="0"/>
                </a:lnTo>
                <a:lnTo>
                  <a:pt x="3352800" y="270"/>
                </a:lnTo>
                <a:lnTo>
                  <a:pt x="3352800" y="2002901"/>
                </a:lnTo>
                <a:lnTo>
                  <a:pt x="0" y="2002901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ight Triangle 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819399" y="1726737"/>
            <a:ext cx="5650992" cy="1207509"/>
          </a:xfrm>
        </p:spPr>
        <p:txBody>
          <a:bodyPr bIns="9144" anchor="b"/>
          <a:lstStyle>
            <a:lvl1pPr algn="l">
              <a:defRPr kumimoji="0" lang="en-US" sz="3200" b="0" i="0" u="none" strike="noStrike" kern="1200" cap="all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 rot="19140000">
            <a:off x="1216152" y="2468304"/>
            <a:ext cx="6510528" cy="329184"/>
          </a:xfrm>
        </p:spPr>
        <p:txBody>
          <a:bodyPr anchor="t">
            <a:normAutofit/>
          </a:bodyPr>
          <a:lstStyle>
            <a:lvl1pPr marL="0" indent="0">
              <a:buNone/>
              <a:defRPr kumimoji="0" lang="en-US" sz="1400" b="0" i="0" u="none" strike="noStrike" kern="1200" cap="all" spc="40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22960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00016" y="1097280"/>
            <a:ext cx="3200400" cy="3712464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19150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700016" y="1097280"/>
            <a:ext cx="3200400" cy="548640"/>
          </a:xfrm>
        </p:spPr>
        <p:txBody>
          <a:bodyPr anchor="b">
            <a:normAutofit/>
          </a:bodyPr>
          <a:lstStyle>
            <a:lvl1pPr marL="0" indent="0">
              <a:buNone/>
              <a:defRPr lang="en-US" sz="1400" b="0" kern="1200" cap="all" spc="400" baseline="0" dirty="0" smtClean="0">
                <a:solidFill>
                  <a:schemeClr val="tx1"/>
                </a:solidFill>
                <a:latin typeface="+mn-lt"/>
                <a:ea typeface="+mj-ea"/>
                <a:cs typeface="Tunga" pitchFamily="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l" defTabSz="9144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Font typeface="Arial" pitchFamily="34" charset="0"/>
              <a:buNone/>
            </a:pPr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700016" y="1701848"/>
            <a:ext cx="3200400" cy="310896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Right Triangle 16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ight Triangle 17"/>
          <p:cNvSpPr/>
          <p:nvPr/>
        </p:nvSpPr>
        <p:spPr>
          <a:xfrm rot="5400000">
            <a:off x="433389" y="-433387"/>
            <a:ext cx="6858000" cy="7724778"/>
          </a:xfrm>
          <a:prstGeom prst="rtTriangle">
            <a:avLst/>
          </a:pr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784930" y="1576103"/>
            <a:ext cx="5212080" cy="1089427"/>
          </a:xfrm>
        </p:spPr>
        <p:txBody>
          <a:bodyPr bIns="0" anchor="b"/>
          <a:lstStyle>
            <a:lvl1pPr algn="l">
              <a:defRPr kumimoji="0" lang="en-US" sz="2800" b="0" i="0" u="none" strike="noStrike" kern="1200" cap="all" spc="0" normalizeH="0" baseline="0" noProof="0" dirty="0" smtClean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49552" y="2618912"/>
            <a:ext cx="3807779" cy="3324687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297954" y="2253385"/>
            <a:ext cx="5794760" cy="623314"/>
          </a:xfrm>
        </p:spPr>
        <p:txBody>
          <a:bodyPr>
            <a:normAutofit/>
          </a:bodyPr>
          <a:lstStyle>
            <a:lvl1pPr marL="0" indent="0">
              <a:buNone/>
              <a:defRPr lang="en-US" sz="1400" b="1" kern="1200" dirty="0" smtClean="0">
                <a:solidFill>
                  <a:srgbClr val="FFFFFF"/>
                </a:solidFill>
                <a:latin typeface="+mn-lt"/>
                <a:ea typeface="+mn-ea"/>
                <a:cs typeface="+mn-cs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chemeClr val="accent1"/>
              </a:buClr>
              <a:buSzPct val="100000"/>
              <a:buFont typeface="Arial" pitchFamily="34" charset="0"/>
              <a:buNone/>
              <a:tabLst/>
              <a:defRPr/>
            </a:pPr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ln>
            <a:solidFill>
              <a:schemeClr val="tx2"/>
            </a:solidFill>
          </a:ln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icture Placeholder 10"/>
          <p:cNvSpPr>
            <a:spLocks noGrp="1"/>
          </p:cNvSpPr>
          <p:nvPr>
            <p:ph type="pic" sz="quarter" idx="14"/>
          </p:nvPr>
        </p:nvSpPr>
        <p:spPr>
          <a:xfrm>
            <a:off x="2028825" y="0"/>
            <a:ext cx="7115175" cy="6858000"/>
          </a:xfrm>
          <a:custGeom>
            <a:avLst/>
            <a:gdLst>
              <a:gd name="connsiteX0" fmla="*/ 0 w 7104888"/>
              <a:gd name="connsiteY0" fmla="*/ 0 h 6858000"/>
              <a:gd name="connsiteX1" fmla="*/ 7104888 w 7104888"/>
              <a:gd name="connsiteY1" fmla="*/ 0 h 6858000"/>
              <a:gd name="connsiteX2" fmla="*/ 7104888 w 7104888"/>
              <a:gd name="connsiteY2" fmla="*/ 6858000 h 6858000"/>
              <a:gd name="connsiteX3" fmla="*/ 0 w 7104888"/>
              <a:gd name="connsiteY3" fmla="*/ 6858000 h 6858000"/>
              <a:gd name="connsiteX4" fmla="*/ 0 w 7104888"/>
              <a:gd name="connsiteY4" fmla="*/ 0 h 6858000"/>
              <a:gd name="connsiteX0" fmla="*/ 0 w 7104888"/>
              <a:gd name="connsiteY0" fmla="*/ 0 h 6858000"/>
              <a:gd name="connsiteX1" fmla="*/ 5695188 w 7104888"/>
              <a:gd name="connsiteY1" fmla="*/ 0 h 6858000"/>
              <a:gd name="connsiteX2" fmla="*/ 7104888 w 7104888"/>
              <a:gd name="connsiteY2" fmla="*/ 0 h 6858000"/>
              <a:gd name="connsiteX3" fmla="*/ 7104888 w 7104888"/>
              <a:gd name="connsiteY3" fmla="*/ 6858000 h 6858000"/>
              <a:gd name="connsiteX4" fmla="*/ 0 w 7104888"/>
              <a:gd name="connsiteY4" fmla="*/ 6858000 h 6858000"/>
              <a:gd name="connsiteX5" fmla="*/ 0 w 7104888"/>
              <a:gd name="connsiteY5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0287 w 7115175"/>
              <a:gd name="connsiteY4" fmla="*/ 6858000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10287 w 7115175"/>
              <a:gd name="connsiteY5" fmla="*/ 6858000 h 6858000"/>
              <a:gd name="connsiteX6" fmla="*/ 0 w 7115175"/>
              <a:gd name="connsiteY6" fmla="*/ 5048250 h 6858000"/>
              <a:gd name="connsiteX7" fmla="*/ 10287 w 7115175"/>
              <a:gd name="connsiteY7" fmla="*/ 0 h 6858000"/>
              <a:gd name="connsiteX0" fmla="*/ 10287 w 7115175"/>
              <a:gd name="connsiteY0" fmla="*/ 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  <a:gd name="connsiteX6" fmla="*/ 10287 w 7115175"/>
              <a:gd name="connsiteY6" fmla="*/ 0 h 6858000"/>
              <a:gd name="connsiteX0" fmla="*/ 0 w 7115175"/>
              <a:gd name="connsiteY0" fmla="*/ 5048250 h 6858000"/>
              <a:gd name="connsiteX1" fmla="*/ 5705475 w 7115175"/>
              <a:gd name="connsiteY1" fmla="*/ 0 h 6858000"/>
              <a:gd name="connsiteX2" fmla="*/ 7115175 w 7115175"/>
              <a:gd name="connsiteY2" fmla="*/ 0 h 6858000"/>
              <a:gd name="connsiteX3" fmla="*/ 7115175 w 7115175"/>
              <a:gd name="connsiteY3" fmla="*/ 6858000 h 6858000"/>
              <a:gd name="connsiteX4" fmla="*/ 1533526 w 7115175"/>
              <a:gd name="connsiteY4" fmla="*/ 6848475 h 6858000"/>
              <a:gd name="connsiteX5" fmla="*/ 0 w 7115175"/>
              <a:gd name="connsiteY5" fmla="*/ 5048250 h 68580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115175" h="6858000">
                <a:moveTo>
                  <a:pt x="0" y="5048250"/>
                </a:moveTo>
                <a:lnTo>
                  <a:pt x="5705475" y="0"/>
                </a:lnTo>
                <a:lnTo>
                  <a:pt x="7115175" y="0"/>
                </a:lnTo>
                <a:lnTo>
                  <a:pt x="7115175" y="6858000"/>
                </a:lnTo>
                <a:lnTo>
                  <a:pt x="1533526" y="6848475"/>
                </a:lnTo>
                <a:lnTo>
                  <a:pt x="0" y="50482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</p:spPr>
        <p:txBody>
          <a:bodyPr rIns="182880" anchor="ctr"/>
          <a:lstStyle>
            <a:lvl1pPr algn="r">
              <a:defRPr/>
            </a:lvl1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9" name="Right Triangle 8"/>
          <p:cNvSpPr/>
          <p:nvPr/>
        </p:nvSpPr>
        <p:spPr>
          <a:xfrm>
            <a:off x="0" y="2647950"/>
            <a:ext cx="3571875" cy="4210050"/>
          </a:xfrm>
          <a:prstGeom prst="rtTriangle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Freeform 9"/>
          <p:cNvSpPr/>
          <p:nvPr/>
        </p:nvSpPr>
        <p:spPr>
          <a:xfrm>
            <a:off x="0" y="5048250"/>
            <a:ext cx="3571875" cy="1809750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1809750 h 1809750"/>
              <a:gd name="connsiteX1" fmla="*/ 1895475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  <a:gd name="connsiteX0" fmla="*/ 0 w 3571875"/>
              <a:gd name="connsiteY0" fmla="*/ 1809750 h 1809750"/>
              <a:gd name="connsiteX1" fmla="*/ 2038350 w 3571875"/>
              <a:gd name="connsiteY1" fmla="*/ 0 h 1809750"/>
              <a:gd name="connsiteX2" fmla="*/ 3571875 w 3571875"/>
              <a:gd name="connsiteY2" fmla="*/ 1809750 h 1809750"/>
              <a:gd name="connsiteX3" fmla="*/ 0 w 3571875"/>
              <a:gd name="connsiteY3" fmla="*/ 1809750 h 18097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71875" h="1809750">
                <a:moveTo>
                  <a:pt x="0" y="1809750"/>
                </a:moveTo>
                <a:lnTo>
                  <a:pt x="2038350" y="0"/>
                </a:lnTo>
                <a:lnTo>
                  <a:pt x="3571875" y="1809750"/>
                </a:lnTo>
                <a:lnTo>
                  <a:pt x="0" y="1809750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19140000">
            <a:off x="671197" y="1717501"/>
            <a:ext cx="5486400" cy="867444"/>
          </a:xfrm>
        </p:spPr>
        <p:txBody>
          <a:bodyPr anchor="b"/>
          <a:lstStyle>
            <a:lvl1pPr algn="l">
              <a:defRPr sz="2800" b="0">
                <a:latin typeface="+mj-lt"/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19140000">
            <a:off x="1143479" y="2180529"/>
            <a:ext cx="6096545" cy="740664"/>
          </a:xfrm>
        </p:spPr>
        <p:txBody>
          <a:bodyPr/>
          <a:lstStyle>
            <a:lvl1pPr marL="0" indent="0">
              <a:buNone/>
              <a:defRPr sz="14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/>
          <p:nvPr/>
        </p:nvSpPr>
        <p:spPr>
          <a:xfrm>
            <a:off x="-2382" y="5050633"/>
            <a:ext cx="3574257" cy="1807368"/>
          </a:xfrm>
          <a:custGeom>
            <a:avLst/>
            <a:gdLst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3571875 w 3571875"/>
              <a:gd name="connsiteY2" fmla="*/ 4210050 h 4210050"/>
              <a:gd name="connsiteX3" fmla="*/ 0 w 3571875"/>
              <a:gd name="connsiteY3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883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050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281238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28825 w 3571875"/>
              <a:gd name="connsiteY2" fmla="*/ 2393157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76450 w 3571875"/>
              <a:gd name="connsiteY2" fmla="*/ 2274094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245519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4210050 h 4210050"/>
              <a:gd name="connsiteX1" fmla="*/ 0 w 3571875"/>
              <a:gd name="connsiteY1" fmla="*/ 0 h 4210050"/>
              <a:gd name="connsiteX2" fmla="*/ 2038350 w 3571875"/>
              <a:gd name="connsiteY2" fmla="*/ 2405063 h 4210050"/>
              <a:gd name="connsiteX3" fmla="*/ 3571875 w 3571875"/>
              <a:gd name="connsiteY3" fmla="*/ 4210050 h 4210050"/>
              <a:gd name="connsiteX4" fmla="*/ 0 w 3571875"/>
              <a:gd name="connsiteY4" fmla="*/ 4210050 h 4210050"/>
              <a:gd name="connsiteX0" fmla="*/ 0 w 3571875"/>
              <a:gd name="connsiteY0" fmla="*/ 2433637 h 2433637"/>
              <a:gd name="connsiteX1" fmla="*/ 257175 w 3571875"/>
              <a:gd name="connsiteY1" fmla="*/ 0 h 2433637"/>
              <a:gd name="connsiteX2" fmla="*/ 2038350 w 3571875"/>
              <a:gd name="connsiteY2" fmla="*/ 628650 h 2433637"/>
              <a:gd name="connsiteX3" fmla="*/ 3571875 w 3571875"/>
              <a:gd name="connsiteY3" fmla="*/ 2433637 h 2433637"/>
              <a:gd name="connsiteX4" fmla="*/ 0 w 3571875"/>
              <a:gd name="connsiteY4" fmla="*/ 2433637 h 2433637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24051 w 3574257"/>
              <a:gd name="connsiteY2" fmla="*/ 30718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40682 w 3574257"/>
              <a:gd name="connsiteY2" fmla="*/ 450057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9749 h 1809749"/>
              <a:gd name="connsiteX1" fmla="*/ 0 w 3574257"/>
              <a:gd name="connsiteY1" fmla="*/ 2381 h 1809749"/>
              <a:gd name="connsiteX2" fmla="*/ 2038351 w 3574257"/>
              <a:gd name="connsiteY2" fmla="*/ 0 h 1809749"/>
              <a:gd name="connsiteX3" fmla="*/ 3574257 w 3574257"/>
              <a:gd name="connsiteY3" fmla="*/ 1809749 h 1809749"/>
              <a:gd name="connsiteX4" fmla="*/ 2382 w 3574257"/>
              <a:gd name="connsiteY4" fmla="*/ 1809749 h 1809749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657351 w 3574257"/>
              <a:gd name="connsiteY2" fmla="*/ 2309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0732 w 3574257"/>
              <a:gd name="connsiteY2" fmla="*/ 238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774032 w 3574257"/>
              <a:gd name="connsiteY2" fmla="*/ 161925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969294 w 3574257"/>
              <a:gd name="connsiteY2" fmla="*/ 21432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1819275 w 3574257"/>
              <a:gd name="connsiteY2" fmla="*/ 200026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  <a:gd name="connsiteX0" fmla="*/ 2382 w 3574257"/>
              <a:gd name="connsiteY0" fmla="*/ 1807368 h 1807368"/>
              <a:gd name="connsiteX1" fmla="*/ 0 w 3574257"/>
              <a:gd name="connsiteY1" fmla="*/ 0 h 1807368"/>
              <a:gd name="connsiteX2" fmla="*/ 2045494 w 3574257"/>
              <a:gd name="connsiteY2" fmla="*/ 1 h 1807368"/>
              <a:gd name="connsiteX3" fmla="*/ 3574257 w 3574257"/>
              <a:gd name="connsiteY3" fmla="*/ 1807368 h 1807368"/>
              <a:gd name="connsiteX4" fmla="*/ 2382 w 3574257"/>
              <a:gd name="connsiteY4" fmla="*/ 1807368 h 180736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574257" h="1807368">
                <a:moveTo>
                  <a:pt x="2382" y="1807368"/>
                </a:moveTo>
                <a:lnTo>
                  <a:pt x="0" y="0"/>
                </a:lnTo>
                <a:lnTo>
                  <a:pt x="2045494" y="1"/>
                </a:lnTo>
                <a:lnTo>
                  <a:pt x="3574257" y="1807368"/>
                </a:lnTo>
                <a:lnTo>
                  <a:pt x="2382" y="180736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Freeform 7"/>
          <p:cNvSpPr/>
          <p:nvPr/>
        </p:nvSpPr>
        <p:spPr>
          <a:xfrm>
            <a:off x="-2380" y="5051292"/>
            <a:ext cx="9146380" cy="1806709"/>
          </a:xfrm>
          <a:custGeom>
            <a:avLst/>
            <a:gdLst>
              <a:gd name="connsiteX0" fmla="*/ 0 w 3350419"/>
              <a:gd name="connsiteY0" fmla="*/ 2081213 h 2083594"/>
              <a:gd name="connsiteX1" fmla="*/ 3031331 w 3350419"/>
              <a:gd name="connsiteY1" fmla="*/ 0 h 2083594"/>
              <a:gd name="connsiteX2" fmla="*/ 3350419 w 3350419"/>
              <a:gd name="connsiteY2" fmla="*/ 80963 h 2083594"/>
              <a:gd name="connsiteX3" fmla="*/ 3350419 w 3350419"/>
              <a:gd name="connsiteY3" fmla="*/ 2083594 h 2083594"/>
              <a:gd name="connsiteX4" fmla="*/ 0 w 3350419"/>
              <a:gd name="connsiteY4" fmla="*/ 2081213 h 2083594"/>
              <a:gd name="connsiteX0" fmla="*/ 0 w 3112294"/>
              <a:gd name="connsiteY0" fmla="*/ 2019301 h 2083594"/>
              <a:gd name="connsiteX1" fmla="*/ 2793206 w 3112294"/>
              <a:gd name="connsiteY1" fmla="*/ 0 h 2083594"/>
              <a:gd name="connsiteX2" fmla="*/ 3112294 w 3112294"/>
              <a:gd name="connsiteY2" fmla="*/ 80963 h 2083594"/>
              <a:gd name="connsiteX3" fmla="*/ 3112294 w 3112294"/>
              <a:gd name="connsiteY3" fmla="*/ 2083594 h 2083594"/>
              <a:gd name="connsiteX4" fmla="*/ 0 w 3112294"/>
              <a:gd name="connsiteY4" fmla="*/ 2019301 h 2083594"/>
              <a:gd name="connsiteX0" fmla="*/ 0 w 3345656"/>
              <a:gd name="connsiteY0" fmla="*/ 2097882 h 2097882"/>
              <a:gd name="connsiteX1" fmla="*/ 3026568 w 3345656"/>
              <a:gd name="connsiteY1" fmla="*/ 0 h 2097882"/>
              <a:gd name="connsiteX2" fmla="*/ 3345656 w 3345656"/>
              <a:gd name="connsiteY2" fmla="*/ 80963 h 2097882"/>
              <a:gd name="connsiteX3" fmla="*/ 3345656 w 3345656"/>
              <a:gd name="connsiteY3" fmla="*/ 2083594 h 2097882"/>
              <a:gd name="connsiteX4" fmla="*/ 0 w 3345656"/>
              <a:gd name="connsiteY4" fmla="*/ 2097882 h 2097882"/>
              <a:gd name="connsiteX0" fmla="*/ 0 w 2800350"/>
              <a:gd name="connsiteY0" fmla="*/ 1935957 h 2083594"/>
              <a:gd name="connsiteX1" fmla="*/ 2481262 w 2800350"/>
              <a:gd name="connsiteY1" fmla="*/ 0 h 2083594"/>
              <a:gd name="connsiteX2" fmla="*/ 2800350 w 2800350"/>
              <a:gd name="connsiteY2" fmla="*/ 80963 h 2083594"/>
              <a:gd name="connsiteX3" fmla="*/ 2800350 w 2800350"/>
              <a:gd name="connsiteY3" fmla="*/ 2083594 h 2083594"/>
              <a:gd name="connsiteX4" fmla="*/ 0 w 2800350"/>
              <a:gd name="connsiteY4" fmla="*/ 1935957 h 2083594"/>
              <a:gd name="connsiteX0" fmla="*/ 0 w 3352800"/>
              <a:gd name="connsiteY0" fmla="*/ 2083594 h 2083594"/>
              <a:gd name="connsiteX1" fmla="*/ 3033712 w 3352800"/>
              <a:gd name="connsiteY1" fmla="*/ 0 h 2083594"/>
              <a:gd name="connsiteX2" fmla="*/ 3352800 w 3352800"/>
              <a:gd name="connsiteY2" fmla="*/ 80963 h 2083594"/>
              <a:gd name="connsiteX3" fmla="*/ 3352800 w 3352800"/>
              <a:gd name="connsiteY3" fmla="*/ 2083594 h 2083594"/>
              <a:gd name="connsiteX4" fmla="*/ 0 w 3352800"/>
              <a:gd name="connsiteY4" fmla="*/ 2083594 h 2083594"/>
              <a:gd name="connsiteX0" fmla="*/ 0 w 3352800"/>
              <a:gd name="connsiteY0" fmla="*/ 2002631 h 2002631"/>
              <a:gd name="connsiteX1" fmla="*/ 3033712 w 3352800"/>
              <a:gd name="connsiteY1" fmla="*/ 15716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988469 w 3352800"/>
              <a:gd name="connsiteY1" fmla="*/ 59530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3966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45314 w 3352800"/>
              <a:gd name="connsiteY1" fmla="*/ 1224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34839 w 3352800"/>
              <a:gd name="connsiteY1" fmla="*/ 425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631 h 2002631"/>
              <a:gd name="connsiteX1" fmla="*/ 2875865 w 3352800"/>
              <a:gd name="connsiteY1" fmla="*/ 81782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2002901 h 2002901"/>
              <a:gd name="connsiteX1" fmla="*/ 2836585 w 3352800"/>
              <a:gd name="connsiteY1" fmla="*/ 0 h 2002901"/>
              <a:gd name="connsiteX2" fmla="*/ 3352800 w 3352800"/>
              <a:gd name="connsiteY2" fmla="*/ 270 h 2002901"/>
              <a:gd name="connsiteX3" fmla="*/ 3352800 w 3352800"/>
              <a:gd name="connsiteY3" fmla="*/ 2002901 h 2002901"/>
              <a:gd name="connsiteX4" fmla="*/ 0 w 3352800"/>
              <a:gd name="connsiteY4" fmla="*/ 2002901 h 2002901"/>
              <a:gd name="connsiteX0" fmla="*/ 0 w 3352800"/>
              <a:gd name="connsiteY0" fmla="*/ 2002631 h 2002631"/>
              <a:gd name="connsiteX1" fmla="*/ 754045 w 3352800"/>
              <a:gd name="connsiteY1" fmla="*/ 1468326 h 2002631"/>
              <a:gd name="connsiteX2" fmla="*/ 3352800 w 3352800"/>
              <a:gd name="connsiteY2" fmla="*/ 0 h 2002631"/>
              <a:gd name="connsiteX3" fmla="*/ 3352800 w 3352800"/>
              <a:gd name="connsiteY3" fmla="*/ 2002631 h 2002631"/>
              <a:gd name="connsiteX4" fmla="*/ 0 w 3352800"/>
              <a:gd name="connsiteY4" fmla="*/ 2002631 h 2002631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34305 h 534305"/>
              <a:gd name="connsiteX1" fmla="*/ 754045 w 3352800"/>
              <a:gd name="connsiteY1" fmla="*/ 0 h 534305"/>
              <a:gd name="connsiteX2" fmla="*/ 3352800 w 3352800"/>
              <a:gd name="connsiteY2" fmla="*/ 7687 h 534305"/>
              <a:gd name="connsiteX3" fmla="*/ 3352800 w 3352800"/>
              <a:gd name="connsiteY3" fmla="*/ 534305 h 534305"/>
              <a:gd name="connsiteX4" fmla="*/ 0 w 3352800"/>
              <a:gd name="connsiteY4" fmla="*/ 534305 h 534305"/>
              <a:gd name="connsiteX0" fmla="*/ 0 w 3352800"/>
              <a:gd name="connsiteY0" fmla="*/ 526618 h 526618"/>
              <a:gd name="connsiteX1" fmla="*/ 980611 w 3352800"/>
              <a:gd name="connsiteY1" fmla="*/ 9368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6888 h 526888"/>
              <a:gd name="connsiteX1" fmla="*/ 744735 w 3352800"/>
              <a:gd name="connsiteY1" fmla="*/ 0 h 526888"/>
              <a:gd name="connsiteX2" fmla="*/ 3352800 w 3352800"/>
              <a:gd name="connsiteY2" fmla="*/ 270 h 526888"/>
              <a:gd name="connsiteX3" fmla="*/ 3352800 w 3352800"/>
              <a:gd name="connsiteY3" fmla="*/ 526888 h 526888"/>
              <a:gd name="connsiteX4" fmla="*/ 0 w 3352800"/>
              <a:gd name="connsiteY4" fmla="*/ 526888 h 526888"/>
              <a:gd name="connsiteX0" fmla="*/ 0 w 3352800"/>
              <a:gd name="connsiteY0" fmla="*/ 526618 h 526618"/>
              <a:gd name="connsiteX1" fmla="*/ 811948 w 3352800"/>
              <a:gd name="connsiteY1" fmla="*/ 60921 h 526618"/>
              <a:gd name="connsiteX2" fmla="*/ 3352800 w 3352800"/>
              <a:gd name="connsiteY2" fmla="*/ 0 h 526618"/>
              <a:gd name="connsiteX3" fmla="*/ 3352800 w 3352800"/>
              <a:gd name="connsiteY3" fmla="*/ 526618 h 526618"/>
              <a:gd name="connsiteX4" fmla="*/ 0 w 3352800"/>
              <a:gd name="connsiteY4" fmla="*/ 526618 h 526618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966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241069 w 3352800"/>
              <a:gd name="connsiteY2" fmla="*/ 94144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584 h 527584"/>
              <a:gd name="connsiteX1" fmla="*/ 751718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  <a:gd name="connsiteX0" fmla="*/ 0 w 3352800"/>
              <a:gd name="connsiteY0" fmla="*/ 527313 h 527313"/>
              <a:gd name="connsiteX1" fmla="*/ 900984 w 3352800"/>
              <a:gd name="connsiteY1" fmla="*/ 97774 h 527313"/>
              <a:gd name="connsiteX2" fmla="*/ 3352800 w 3352800"/>
              <a:gd name="connsiteY2" fmla="*/ 0 h 527313"/>
              <a:gd name="connsiteX3" fmla="*/ 3352800 w 3352800"/>
              <a:gd name="connsiteY3" fmla="*/ 527313 h 527313"/>
              <a:gd name="connsiteX4" fmla="*/ 0 w 3352800"/>
              <a:gd name="connsiteY4" fmla="*/ 527313 h 527313"/>
              <a:gd name="connsiteX0" fmla="*/ 0 w 3352800"/>
              <a:gd name="connsiteY0" fmla="*/ 527584 h 527584"/>
              <a:gd name="connsiteX1" fmla="*/ 748227 w 3352800"/>
              <a:gd name="connsiteY1" fmla="*/ 0 h 527584"/>
              <a:gd name="connsiteX2" fmla="*/ 3352800 w 3352800"/>
              <a:gd name="connsiteY2" fmla="*/ 271 h 527584"/>
              <a:gd name="connsiteX3" fmla="*/ 3352800 w 3352800"/>
              <a:gd name="connsiteY3" fmla="*/ 527584 h 527584"/>
              <a:gd name="connsiteX4" fmla="*/ 0 w 3352800"/>
              <a:gd name="connsiteY4" fmla="*/ 527584 h 52758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3352800" h="527584">
                <a:moveTo>
                  <a:pt x="0" y="527584"/>
                </a:moveTo>
                <a:lnTo>
                  <a:pt x="748227" y="0"/>
                </a:lnTo>
                <a:lnTo>
                  <a:pt x="3352800" y="271"/>
                </a:lnTo>
                <a:lnTo>
                  <a:pt x="3352800" y="527584"/>
                </a:lnTo>
                <a:lnTo>
                  <a:pt x="0" y="527584"/>
                </a:lnTo>
                <a:close/>
              </a:path>
            </a:pathLst>
          </a:custGeom>
          <a:solidFill>
            <a:schemeClr val="accent3">
              <a:alpha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54864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22960" y="1100628"/>
            <a:ext cx="7520940" cy="357984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9140000">
            <a:off x="201168" y="5870448"/>
            <a:ext cx="2176272" cy="2011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rgbClr val="FFFFFF"/>
                </a:solidFill>
              </a:defRPr>
            </a:lvl1pPr>
          </a:lstStyle>
          <a:p>
            <a:fld id="{D4935F10-00C7-4DFD-94B2-75EE40980B4A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517514" y="6285122"/>
            <a:ext cx="4724400" cy="27432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 cap="all" spc="200" baseline="0">
                <a:solidFill>
                  <a:srgbClr val="FFFFFF"/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401038" y="6170822"/>
            <a:ext cx="502920" cy="502920"/>
          </a:xfrm>
          <a:prstGeom prst="ellipse">
            <a:avLst/>
          </a:prstGeom>
          <a:ln w="19050">
            <a:solidFill>
              <a:srgbClr val="FFFFFF"/>
            </a:solidFill>
          </a:ln>
        </p:spPr>
        <p:txBody>
          <a:bodyPr vert="horz" lIns="9144" tIns="9144" rIns="9144" bIns="9144" rtlCol="0" anchor="ctr">
            <a:normAutofit/>
          </a:bodyPr>
          <a:lstStyle>
            <a:lvl1pPr algn="ctr">
              <a:defRPr sz="1650">
                <a:solidFill>
                  <a:srgbClr val="FFFFFF"/>
                </a:solidFill>
              </a:defRPr>
            </a:lvl1pPr>
          </a:lstStyle>
          <a:p>
            <a:fld id="{35377C7C-4DF4-4200-9465-DBA166C1C68A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2800" kern="1200" cap="all" baseline="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ts val="800"/>
        </a:spcBef>
        <a:buFont typeface="Arial" pitchFamily="34" charset="0"/>
        <a:buNone/>
        <a:defRPr sz="1600" b="1" kern="1200">
          <a:solidFill>
            <a:schemeClr val="tx1"/>
          </a:solidFill>
          <a:latin typeface="+mn-lt"/>
          <a:ea typeface="+mn-ea"/>
          <a:cs typeface="+mn-cs"/>
        </a:defRPr>
      </a:lvl1pPr>
      <a:lvl2pPr marL="1737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4023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3pPr>
      <a:lvl4pPr marL="630936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859536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097280" indent="-173736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6pPr>
      <a:lvl7pPr marL="13533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1581912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1792224" indent="-164592" algn="l" defTabSz="914400" rtl="0" eaLnBrk="1" latinLnBrk="0" hangingPunct="1">
        <a:spcBef>
          <a:spcPts val="300"/>
        </a:spcBef>
        <a:buClr>
          <a:schemeClr val="accent2"/>
        </a:buClr>
        <a:buFont typeface="Wingdings" pitchFamily="2" charset="2"/>
        <a:buChar char="§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 rot="19048978">
            <a:off x="103692" y="442891"/>
            <a:ext cx="6888090" cy="2743200"/>
          </a:xfrm>
        </p:spPr>
        <p:txBody>
          <a:bodyPr/>
          <a:lstStyle/>
          <a:p>
            <a:r>
              <a:rPr lang="en-US" sz="5400" b="1" i="1" u="sng" dirty="0" smtClean="0">
                <a:latin typeface="Algerian" pitchFamily="82" charset="0"/>
              </a:rPr>
              <a:t>Thunderstorms</a:t>
            </a:r>
            <a:endParaRPr lang="en-US" sz="5400" b="1" i="1" u="sng" dirty="0">
              <a:latin typeface="Algerian" pitchFamily="82" charset="0"/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 rot="19124299">
            <a:off x="2265128" y="2769881"/>
            <a:ext cx="5955690" cy="1329558"/>
          </a:xfrm>
        </p:spPr>
        <p:txBody>
          <a:bodyPr>
            <a:normAutofit/>
          </a:bodyPr>
          <a:lstStyle/>
          <a:p>
            <a:r>
              <a:rPr lang="en-US" sz="2400" dirty="0" smtClean="0"/>
              <a:t>Convection </a:t>
            </a:r>
            <a:r>
              <a:rPr lang="en-US" sz="2400" dirty="0" smtClean="0"/>
              <a:t>detection?</a:t>
            </a:r>
            <a:endParaRPr lang="en-US" dirty="0" smtClean="0"/>
          </a:p>
          <a:p>
            <a:r>
              <a:rPr lang="en-US" dirty="0" err="1" smtClean="0"/>
              <a:t>Cheyanne</a:t>
            </a:r>
            <a:r>
              <a:rPr lang="en-US" dirty="0" smtClean="0"/>
              <a:t> King</a:t>
            </a:r>
          </a:p>
          <a:p>
            <a:r>
              <a:rPr lang="en-US" dirty="0" smtClean="0"/>
              <a:t>Science 3</a:t>
            </a:r>
            <a:r>
              <a:rPr lang="en-US" baseline="30000" dirty="0" smtClean="0"/>
              <a:t>rd</a:t>
            </a:r>
            <a:r>
              <a:rPr lang="en-US" dirty="0" smtClean="0"/>
              <a:t> block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327302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990600"/>
          </a:xfrm>
        </p:spPr>
        <p:txBody>
          <a:bodyPr/>
          <a:lstStyle/>
          <a:p>
            <a:r>
              <a:rPr lang="en-US" sz="4400" i="1" u="sng" dirty="0">
                <a:latin typeface="Algerian" pitchFamily="82" charset="0"/>
              </a:rPr>
              <a:t>T</a:t>
            </a:r>
            <a:r>
              <a:rPr lang="en-US" sz="4400" i="1" u="sng" dirty="0" smtClean="0">
                <a:latin typeface="Algerian" pitchFamily="82" charset="0"/>
              </a:rPr>
              <a:t>hunderstorms the Basics </a:t>
            </a:r>
            <a:endParaRPr lang="en-US" sz="44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64932" y="952498"/>
            <a:ext cx="7520940" cy="5905501"/>
          </a:xfrm>
        </p:spPr>
        <p:txBody>
          <a:bodyPr>
            <a:normAutofit/>
          </a:bodyPr>
          <a:lstStyle/>
          <a:p>
            <a:r>
              <a:rPr lang="en-US" sz="3200" dirty="0" smtClean="0"/>
              <a:t>Storm with:</a:t>
            </a:r>
          </a:p>
          <a:p>
            <a:pPr marL="0" indent="0">
              <a:buNone/>
            </a:pPr>
            <a:r>
              <a:rPr lang="en-US" sz="3200" dirty="0" smtClean="0"/>
              <a:t>-thunder &amp; lightning</a:t>
            </a:r>
          </a:p>
          <a:p>
            <a:pPr marL="0" indent="0">
              <a:buNone/>
            </a:pPr>
            <a:r>
              <a:rPr lang="en-US" sz="3200" dirty="0" smtClean="0"/>
              <a:t>-heavy rain or hail</a:t>
            </a:r>
          </a:p>
          <a:p>
            <a:pPr marL="0" indent="0">
              <a:buNone/>
            </a:pPr>
            <a:r>
              <a:rPr lang="en-US" sz="3200" dirty="0" smtClean="0"/>
              <a:t>-gusty winds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/>
            <a:r>
              <a:rPr lang="en-US" u="sng" dirty="0"/>
              <a:t>Thunderstorms,</a:t>
            </a:r>
            <a:r>
              <a:rPr lang="en-US" dirty="0"/>
              <a:t> ©2010, </a:t>
            </a:r>
            <a:endParaRPr lang="en-US" dirty="0" smtClean="0"/>
          </a:p>
          <a:p>
            <a:pPr marL="0" indent="0"/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www.weatherwizkids.com/weather-thunderstorms.htm </a:t>
            </a:r>
          </a:p>
          <a:p>
            <a:pPr marL="0" indent="0"/>
            <a:r>
              <a:rPr lang="en-US" u="sng" dirty="0" smtClean="0"/>
              <a:t>Lightning </a:t>
            </a:r>
            <a:r>
              <a:rPr lang="en-US" u="sng" dirty="0" smtClean="0"/>
              <a:t>Safety Awareness </a:t>
            </a:r>
            <a:r>
              <a:rPr lang="en-US" u="sng" dirty="0" smtClean="0"/>
              <a:t> </a:t>
            </a:r>
            <a:r>
              <a:rPr lang="en-US" dirty="0" smtClean="0"/>
              <a:t>©2013</a:t>
            </a:r>
            <a:r>
              <a:rPr lang="en-US" u="sng" dirty="0" smtClean="0"/>
              <a:t>,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readywisconsin.wi.gov/lightning/images/Lightning_1.jpg</a:t>
            </a:r>
            <a:r>
              <a:rPr lang="en-US" u="sng" dirty="0"/>
              <a:t> </a:t>
            </a:r>
            <a:r>
              <a:rPr lang="en-US" dirty="0" smtClean="0"/>
              <a:t> </a:t>
            </a:r>
            <a:endParaRPr lang="en-US" u="sng" dirty="0" smtClean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25402" y="1905000"/>
            <a:ext cx="4418598" cy="297179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32337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4400" i="1" u="sng" dirty="0" smtClean="0">
                <a:latin typeface="Algerian" pitchFamily="82" charset="0"/>
              </a:rPr>
              <a:t>Conditions</a:t>
            </a:r>
            <a:endParaRPr lang="en-US" sz="44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45257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Moisture</a:t>
            </a:r>
          </a:p>
          <a:p>
            <a:r>
              <a:rPr lang="en-US" sz="3200" dirty="0" smtClean="0"/>
              <a:t>Warm/unstable air</a:t>
            </a:r>
          </a:p>
          <a:p>
            <a:r>
              <a:rPr lang="en-US" sz="3200" dirty="0" smtClean="0"/>
              <a:t>Lift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endParaRPr lang="en-US" dirty="0"/>
          </a:p>
          <a:p>
            <a:pPr marL="114300" indent="0"/>
            <a:r>
              <a:rPr lang="en-US" u="sng" dirty="0" smtClean="0"/>
              <a:t>Thunderstorms</a:t>
            </a:r>
            <a:r>
              <a:rPr lang="en-US" dirty="0"/>
              <a:t>, ©2012 </a:t>
            </a: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www.bom.gov.au/storm_spotters/handbook/thunderstorms.shtml</a:t>
            </a:r>
          </a:p>
          <a:p>
            <a:pPr marL="114300" indent="0"/>
            <a:r>
              <a:rPr lang="en-US" u="sng" dirty="0"/>
              <a:t>Thunderstorms,</a:t>
            </a:r>
            <a:r>
              <a:rPr lang="en-US" dirty="0"/>
              <a:t> ©2010, </a:t>
            </a:r>
            <a:r>
              <a:rPr lang="en-US" dirty="0" smtClean="0"/>
              <a:t> </a:t>
            </a:r>
          </a:p>
          <a:p>
            <a:pPr marL="114300" indent="0"/>
            <a:r>
              <a:rPr lang="en-US" dirty="0" smtClean="0"/>
              <a:t>http</a:t>
            </a:r>
            <a:r>
              <a:rPr lang="en-US" dirty="0"/>
              <a:t>://www.weatherwizkids.com/weather-thunderstorms.htm</a:t>
            </a:r>
            <a:endParaRPr lang="en-US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273" y="1676399"/>
            <a:ext cx="4856018" cy="295695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785657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22960" y="365760"/>
            <a:ext cx="7520940" cy="701040"/>
          </a:xfrm>
        </p:spPr>
        <p:txBody>
          <a:bodyPr/>
          <a:lstStyle/>
          <a:p>
            <a:r>
              <a:rPr lang="en-US" sz="4000" i="1" u="sng" dirty="0" smtClean="0">
                <a:latin typeface="Algerian" pitchFamily="82" charset="0"/>
              </a:rPr>
              <a:t>Time Period</a:t>
            </a:r>
            <a:endParaRPr lang="en-US" sz="40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75737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30 minutes - 1 hour</a:t>
            </a: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r>
              <a:rPr lang="en-US" u="sng" dirty="0" smtClean="0"/>
              <a:t>Photo of the Day, ©</a:t>
            </a:r>
            <a:r>
              <a:rPr lang="en-US" dirty="0"/>
              <a:t>2012</a:t>
            </a:r>
            <a:r>
              <a:rPr lang="en-US" dirty="0" smtClean="0"/>
              <a:t>,</a:t>
            </a:r>
          </a:p>
          <a:p>
            <a:pPr marL="0" indent="0">
              <a:buNone/>
            </a:pPr>
            <a:r>
              <a:rPr lang="en-US" dirty="0" smtClean="0"/>
              <a:t> </a:t>
            </a:r>
            <a:r>
              <a:rPr lang="en-US" dirty="0"/>
              <a:t>http://dottech.org/89913/spectacular-photo-of-a-lightning-strike-amazing-photo-of-the-day</a:t>
            </a:r>
            <a:r>
              <a:rPr lang="en-US" dirty="0" smtClean="0"/>
              <a:t>/</a:t>
            </a:r>
          </a:p>
          <a:p>
            <a:pPr marL="0" indent="0"/>
            <a:r>
              <a:rPr lang="en-US" u="sng" dirty="0"/>
              <a:t>Thunderstorms,</a:t>
            </a:r>
            <a:r>
              <a:rPr lang="en-US" dirty="0"/>
              <a:t> ©2010, </a:t>
            </a:r>
            <a:endParaRPr lang="en-US" dirty="0" smtClean="0"/>
          </a:p>
          <a:p>
            <a:pPr marL="0" indent="0"/>
            <a:r>
              <a:rPr lang="en-US" dirty="0" smtClean="0"/>
              <a:t>http</a:t>
            </a:r>
            <a:r>
              <a:rPr lang="en-US" dirty="0"/>
              <a:t>://www.weatherwizkids.com/weather-thunderstorms.htm</a:t>
            </a:r>
            <a:endParaRPr lang="en-US" u="sng" dirty="0"/>
          </a:p>
          <a:p>
            <a:pPr marL="0" indent="0">
              <a:buNone/>
            </a:pPr>
            <a:endParaRPr lang="en-US" u="sng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00400" y="1600200"/>
            <a:ext cx="5334000" cy="3333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48491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81000"/>
            <a:ext cx="7520940" cy="624840"/>
          </a:xfrm>
        </p:spPr>
        <p:txBody>
          <a:bodyPr/>
          <a:lstStyle/>
          <a:p>
            <a:r>
              <a:rPr lang="en-US" sz="4000" i="1" u="sng" dirty="0" smtClean="0">
                <a:latin typeface="Algerian" pitchFamily="82" charset="0"/>
              </a:rPr>
              <a:t>When do Thunderstorms happen?</a:t>
            </a:r>
            <a:endParaRPr lang="en-US" sz="40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371600"/>
            <a:ext cx="7520940" cy="4572000"/>
          </a:xfrm>
        </p:spPr>
        <p:txBody>
          <a:bodyPr>
            <a:normAutofit/>
          </a:bodyPr>
          <a:lstStyle/>
          <a:p>
            <a:r>
              <a:rPr lang="en-US" sz="3200" dirty="0" smtClean="0"/>
              <a:t>Mostly in the Spring &amp; Summer</a:t>
            </a:r>
          </a:p>
          <a:p>
            <a:r>
              <a:rPr lang="en-US" sz="3200" dirty="0" smtClean="0"/>
              <a:t>Afternoon or Night</a:t>
            </a:r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 smtClean="0"/>
          </a:p>
          <a:p>
            <a:pPr marL="114300" indent="0">
              <a:buNone/>
            </a:pPr>
            <a:r>
              <a:rPr lang="en-US" u="sng" dirty="0" smtClean="0"/>
              <a:t>Severe Weather 101 </a:t>
            </a:r>
            <a:r>
              <a:rPr lang="en-US" dirty="0" smtClean="0"/>
              <a:t>© 5-1-2013 </a:t>
            </a:r>
            <a:r>
              <a:rPr lang="en-US" dirty="0" smtClean="0"/>
              <a:t>http://www.nssl.noaa.gov/education/surwx101/thunderstorms/</a:t>
            </a:r>
            <a:endParaRPr lang="en-US" u="sng" dirty="0"/>
          </a:p>
        </p:txBody>
      </p:sp>
    </p:spTree>
    <p:extLst>
      <p:ext uri="{BB962C8B-B14F-4D97-AF65-F5344CB8AC3E}">
        <p14:creationId xmlns:p14="http://schemas.microsoft.com/office/powerpoint/2010/main" val="25952745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5400" i="1" u="sng" dirty="0" smtClean="0">
                <a:latin typeface="Algerian" pitchFamily="82" charset="0"/>
              </a:rPr>
              <a:t>Aftermath</a:t>
            </a:r>
            <a:endParaRPr lang="en-US" sz="54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5757372"/>
          </a:xfrm>
        </p:spPr>
        <p:txBody>
          <a:bodyPr>
            <a:normAutofit/>
          </a:bodyPr>
          <a:lstStyle/>
          <a:p>
            <a:r>
              <a:rPr lang="en-US" sz="3600" dirty="0" smtClean="0"/>
              <a:t>Flash floods</a:t>
            </a:r>
          </a:p>
          <a:p>
            <a:r>
              <a:rPr lang="en-US" sz="3600" dirty="0" smtClean="0"/>
              <a:t>Tornadoes</a:t>
            </a:r>
          </a:p>
          <a:p>
            <a:r>
              <a:rPr lang="en-US" sz="3600" dirty="0" smtClean="0"/>
              <a:t>Winds</a:t>
            </a:r>
          </a:p>
          <a:p>
            <a:r>
              <a:rPr lang="en-US" sz="3600" dirty="0" smtClean="0"/>
              <a:t>Fires</a:t>
            </a:r>
          </a:p>
          <a:p>
            <a:r>
              <a:rPr lang="en-US" sz="3600" dirty="0" smtClean="0"/>
              <a:t>Death</a:t>
            </a:r>
          </a:p>
          <a:p>
            <a:endParaRPr lang="en-US" dirty="0"/>
          </a:p>
          <a:p>
            <a:endParaRPr lang="en-US" dirty="0" smtClean="0"/>
          </a:p>
          <a:p>
            <a:pPr marL="114300" indent="0">
              <a:buNone/>
            </a:pPr>
            <a:r>
              <a:rPr lang="en-US" u="sng" dirty="0" smtClean="0"/>
              <a:t>Severe Thunderstorm Warning,</a:t>
            </a:r>
            <a:r>
              <a:rPr lang="en-US" dirty="0" smtClean="0"/>
              <a:t> </a:t>
            </a:r>
            <a:r>
              <a:rPr lang="en-US" dirty="0"/>
              <a:t>©June </a:t>
            </a:r>
            <a:r>
              <a:rPr lang="en-US" dirty="0" smtClean="0"/>
              <a:t>2011, Christine Baker</a:t>
            </a:r>
            <a:endParaRPr lang="en-US" u="sng" dirty="0"/>
          </a:p>
          <a:p>
            <a:pPr marL="114300" indent="0">
              <a:buNone/>
            </a:pPr>
            <a:r>
              <a:rPr lang="en-US" dirty="0" smtClean="0"/>
              <a:t>http</a:t>
            </a:r>
            <a:r>
              <a:rPr lang="en-US" dirty="0"/>
              <a:t>://</a:t>
            </a:r>
            <a:r>
              <a:rPr lang="en-US" dirty="0" smtClean="0"/>
              <a:t>www.pennlive.com/midstate/index.ssf/2011/06/parts_of_cumberland_dauphin_le.html.</a:t>
            </a:r>
          </a:p>
          <a:p>
            <a:pPr marL="114300" indent="0"/>
            <a:r>
              <a:rPr lang="en-US" u="sng" dirty="0"/>
              <a:t>Severe Weather 101 </a:t>
            </a:r>
            <a:r>
              <a:rPr lang="en-US" dirty="0"/>
              <a:t>© 5-1-2013 http://www.nssl.noaa.gov/education/surwx101/thunderstorms/</a:t>
            </a:r>
            <a:endParaRPr lang="en-US" u="sng" dirty="0"/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7600" y="1219200"/>
            <a:ext cx="4826000" cy="32258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4018392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en-US" sz="4400" i="1" u="sng" dirty="0" smtClean="0">
                <a:latin typeface="Algerian" pitchFamily="82" charset="0"/>
              </a:rPr>
              <a:t>Fun Facts</a:t>
            </a:r>
            <a:endParaRPr lang="en-US" sz="4400" i="1" u="sng" dirty="0">
              <a:latin typeface="Algerian" pitchFamily="82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22960" y="1100628"/>
            <a:ext cx="7520940" cy="4766772"/>
          </a:xfrm>
        </p:spPr>
        <p:txBody>
          <a:bodyPr>
            <a:normAutofit/>
          </a:bodyPr>
          <a:lstStyle/>
          <a:p>
            <a:r>
              <a:rPr lang="en-US" sz="3200" dirty="0" smtClean="0"/>
              <a:t>If your hair stands on end or your skin tingles it is a warning sign that lightning is about to strike.</a:t>
            </a:r>
          </a:p>
          <a:p>
            <a:r>
              <a:rPr lang="en-US" sz="3200" dirty="0" smtClean="0"/>
              <a:t>Thunder &amp; Lightning are instantaneous </a:t>
            </a:r>
          </a:p>
          <a:p>
            <a:r>
              <a:rPr lang="en-US" sz="3200" dirty="0" smtClean="0"/>
              <a:t>Thunderstorms kill more people each year than hurricanes &amp; tornadoes. </a:t>
            </a:r>
          </a:p>
          <a:p>
            <a:pPr marL="114300" indent="0">
              <a:buNone/>
            </a:pPr>
            <a:endParaRPr lang="en-US" dirty="0" smtClean="0"/>
          </a:p>
          <a:p>
            <a:pPr marL="114300" indent="0">
              <a:buNone/>
            </a:pPr>
            <a:endParaRPr lang="en-US" dirty="0"/>
          </a:p>
          <a:p>
            <a:pPr marL="114300" indent="0">
              <a:buNone/>
            </a:pPr>
            <a:r>
              <a:rPr lang="en-US" u="sng" dirty="0" smtClean="0"/>
              <a:t>Storms and Thunderstorms</a:t>
            </a:r>
            <a:r>
              <a:rPr lang="en-US" dirty="0" smtClean="0"/>
              <a:t> ©Jan 2012</a:t>
            </a:r>
          </a:p>
          <a:p>
            <a:pPr marL="114300" indent="0">
              <a:buNone/>
            </a:pPr>
            <a:r>
              <a:rPr lang="en-US" dirty="0" smtClean="0"/>
              <a:t>http://factsanddetails.com/word.php?itemid=2113&amp;catid=52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9491636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ngles">
  <a:themeElements>
    <a:clrScheme name="Angles">
      <a:dk1>
        <a:srgbClr val="000000"/>
      </a:dk1>
      <a:lt1>
        <a:srgbClr val="FFFFFF"/>
      </a:lt1>
      <a:dk2>
        <a:srgbClr val="434342"/>
      </a:dk2>
      <a:lt2>
        <a:srgbClr val="CDD7D9"/>
      </a:lt2>
      <a:accent1>
        <a:srgbClr val="797B7E"/>
      </a:accent1>
      <a:accent2>
        <a:srgbClr val="F96A1B"/>
      </a:accent2>
      <a:accent3>
        <a:srgbClr val="08A1D9"/>
      </a:accent3>
      <a:accent4>
        <a:srgbClr val="7C984A"/>
      </a:accent4>
      <a:accent5>
        <a:srgbClr val="C2AD8D"/>
      </a:accent5>
      <a:accent6>
        <a:srgbClr val="506E94"/>
      </a:accent6>
      <a:hlink>
        <a:srgbClr val="5F5F5F"/>
      </a:hlink>
      <a:folHlink>
        <a:srgbClr val="969696"/>
      </a:folHlink>
    </a:clrScheme>
    <a:fontScheme name="Angles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微软雅黑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ＭＳ Ｐゴシック"/>
        <a:font script="Hang" typeface="맑은 고딕"/>
        <a:font script="Hans" typeface="隶书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ngle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20400000"/>
            </a:lightRig>
          </a:scene3d>
          <a:sp3d contourW="6350">
            <a:bevelT w="41275" h="19050" prst="angle"/>
            <a:contourClr>
              <a:schemeClr val="phClr">
                <a:shade val="25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blipFill rotWithShape="1">
          <a:blip xmlns:r="http://schemas.openxmlformats.org/officeDocument/2006/relationships" r:embed="rId1">
            <a:duotone>
              <a:schemeClr val="phClr">
                <a:tint val="90000"/>
                <a:shade val="85000"/>
              </a:schemeClr>
              <a:schemeClr val="phClr">
                <a:tint val="95000"/>
                <a:shade val="99000"/>
              </a:schemeClr>
            </a:duotone>
          </a:blip>
          <a:tile tx="0" ty="0" sx="100000" sy="100000" flip="none" algn="tl"/>
        </a:blipFill>
        <a:blipFill rotWithShape="1">
          <a:blip xmlns:r="http://schemas.openxmlformats.org/officeDocument/2006/relationships" r:embed="rId2">
            <a:duotone>
              <a:schemeClr val="phClr">
                <a:tint val="93000"/>
                <a:shade val="85000"/>
              </a:schemeClr>
              <a:schemeClr val="phClr">
                <a:tint val="96000"/>
                <a:shade val="99000"/>
              </a:schemeClr>
            </a:duotone>
          </a:blip>
          <a:tile tx="0" ty="0" sx="90000" sy="9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Angles</Template>
  <TotalTime>143</TotalTime>
  <Words>194</Words>
  <Application>Microsoft Office PowerPoint</Application>
  <PresentationFormat>On-screen Show (4:3)</PresentationFormat>
  <Paragraphs>77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Angles</vt:lpstr>
      <vt:lpstr>Thunderstorms</vt:lpstr>
      <vt:lpstr>Thunderstorms the Basics </vt:lpstr>
      <vt:lpstr>Conditions</vt:lpstr>
      <vt:lpstr>Time Period</vt:lpstr>
      <vt:lpstr>When do Thunderstorms happen?</vt:lpstr>
      <vt:lpstr>Aftermath</vt:lpstr>
      <vt:lpstr>Fun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Thunderstorms</dc:title>
  <dc:creator>Haywood County Schools</dc:creator>
  <cp:lastModifiedBy>Cheyanne King</cp:lastModifiedBy>
  <cp:revision>14</cp:revision>
  <dcterms:created xsi:type="dcterms:W3CDTF">2013-05-01T16:32:16Z</dcterms:created>
  <dcterms:modified xsi:type="dcterms:W3CDTF">2013-05-03T15:41:33Z</dcterms:modified>
</cp:coreProperties>
</file>